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4"/>
  </p:notesMasterIdLst>
  <p:sldIdLst>
    <p:sldId id="256" r:id="rId2"/>
    <p:sldId id="497" r:id="rId3"/>
    <p:sldId id="498" r:id="rId4"/>
    <p:sldId id="318" r:id="rId5"/>
    <p:sldId id="323" r:id="rId6"/>
    <p:sldId id="500" r:id="rId7"/>
    <p:sldId id="601" r:id="rId8"/>
    <p:sldId id="547" r:id="rId9"/>
    <p:sldId id="502" r:id="rId10"/>
    <p:sldId id="602" r:id="rId11"/>
    <p:sldId id="310" r:id="rId12"/>
    <p:sldId id="503" r:id="rId13"/>
    <p:sldId id="594" r:id="rId14"/>
    <p:sldId id="595" r:id="rId15"/>
    <p:sldId id="573" r:id="rId16"/>
    <p:sldId id="574" r:id="rId17"/>
    <p:sldId id="575" r:id="rId18"/>
    <p:sldId id="603" r:id="rId19"/>
    <p:sldId id="604" r:id="rId20"/>
    <p:sldId id="571" r:id="rId21"/>
    <p:sldId id="311" r:id="rId22"/>
    <p:sldId id="312" r:id="rId23"/>
    <p:sldId id="406" r:id="rId24"/>
    <p:sldId id="605" r:id="rId25"/>
    <p:sldId id="579" r:id="rId26"/>
    <p:sldId id="577" r:id="rId27"/>
    <p:sldId id="578" r:id="rId28"/>
    <p:sldId id="582" r:id="rId29"/>
    <p:sldId id="583" r:id="rId30"/>
    <p:sldId id="585" r:id="rId31"/>
    <p:sldId id="586" r:id="rId32"/>
    <p:sldId id="587" r:id="rId33"/>
    <p:sldId id="580" r:id="rId34"/>
    <p:sldId id="581" r:id="rId35"/>
    <p:sldId id="606" r:id="rId36"/>
    <p:sldId id="588" r:id="rId37"/>
    <p:sldId id="589" r:id="rId38"/>
    <p:sldId id="591" r:id="rId39"/>
    <p:sldId id="590" r:id="rId40"/>
    <p:sldId id="331" r:id="rId41"/>
    <p:sldId id="592" r:id="rId42"/>
    <p:sldId id="264" r:id="rId43"/>
    <p:sldId id="265" r:id="rId44"/>
    <p:sldId id="266" r:id="rId45"/>
    <p:sldId id="267" r:id="rId46"/>
    <p:sldId id="593" r:id="rId47"/>
    <p:sldId id="511" r:id="rId48"/>
    <p:sldId id="512" r:id="rId49"/>
    <p:sldId id="513" r:id="rId50"/>
    <p:sldId id="268" r:id="rId51"/>
    <p:sldId id="269" r:id="rId52"/>
    <p:sldId id="270" r:id="rId53"/>
    <p:sldId id="271" r:id="rId54"/>
    <p:sldId id="272" r:id="rId55"/>
    <p:sldId id="273" r:id="rId56"/>
    <p:sldId id="274" r:id="rId57"/>
    <p:sldId id="607" r:id="rId58"/>
    <p:sldId id="597" r:id="rId59"/>
    <p:sldId id="531" r:id="rId60"/>
    <p:sldId id="469" r:id="rId61"/>
    <p:sldId id="463" r:id="rId62"/>
    <p:sldId id="408" r:id="rId6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8064A2"/>
    <a:srgbClr val="4F81BE"/>
    <a:srgbClr val="BBD8FF"/>
    <a:srgbClr val="0092FF"/>
    <a:srgbClr val="4D1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snapToObjects="1">
      <p:cViewPr>
        <p:scale>
          <a:sx n="121" d="100"/>
          <a:sy n="121" d="100"/>
        </p:scale>
        <p:origin x="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89"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87"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chemeClr val="accent4">
            <a:lumMod val="75000"/>
          </a:schemeClr>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chemeClr val="accent4">
            <a:lumMod val="75000"/>
          </a:schemeClr>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chemeClr val="accent4">
            <a:lumMod val="75000"/>
          </a:schemeClr>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chemeClr val="accent4">
            <a:lumMod val="75000"/>
          </a:schemeClr>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59</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hyperlink" Target="https://dssg.github.io/fairness_tutorial/" TargetMode="External"/><Relationship Id="rId1" Type="http://schemas.openxmlformats.org/officeDocument/2006/relationships/slideLayout" Target="../slideLayouts/slideLayout2.xml"/><Relationship Id="rId5" Type="http://schemas.openxmlformats.org/officeDocument/2006/relationships/hyperlink" Target="https://textbook.coleridgeinitiative.org/chap-bias.html" TargetMode="External"/><Relationship Id="rId4" Type="http://schemas.openxmlformats.org/officeDocument/2006/relationships/hyperlink" Target="https://github.com/dssg/aequitas"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499982344"/>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38972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88852558"/>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57070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97490195"/>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3546652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600BA7-FA45-884F-9820-9E5F2CB7AA48}"/>
              </a:ext>
            </a:extLst>
          </p:cNvPr>
          <p:cNvSpPr>
            <a:spLocks noGrp="1"/>
          </p:cNvSpPr>
          <p:nvPr>
            <p:ph type="body" idx="4294967295"/>
          </p:nvPr>
        </p:nvSpPr>
        <p:spPr>
          <a:xfrm>
            <a:off x="0" y="2724150"/>
            <a:ext cx="11360150" cy="1409700"/>
          </a:xfrm>
        </p:spPr>
        <p:txBody>
          <a:bodyPr/>
          <a:lstStyle/>
          <a:p>
            <a:pPr marL="76200" indent="0" algn="ctr">
              <a:buNone/>
            </a:pPr>
            <a:r>
              <a:rPr lang="en-US" sz="4800" dirty="0"/>
              <a:t>Short Quiz</a:t>
            </a:r>
          </a:p>
        </p:txBody>
      </p:sp>
    </p:spTree>
    <p:extLst>
      <p:ext uri="{BB962C8B-B14F-4D97-AF65-F5344CB8AC3E}">
        <p14:creationId xmlns:p14="http://schemas.microsoft.com/office/powerpoint/2010/main" val="3961930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b="1" dirty="0">
                <a:solidFill>
                  <a:srgbClr val="FFC000"/>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1669076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1276804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14" name="Title 1">
            <a:extLst>
              <a:ext uri="{FF2B5EF4-FFF2-40B4-BE49-F238E27FC236}">
                <a16:creationId xmlns:a16="http://schemas.microsoft.com/office/drawing/2014/main" id="{88E91815-1240-4740-92FA-8CF270B2271D}"/>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295612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812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5757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8001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22091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6881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44298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a:extLst>
              <a:ext uri="{FF2B5EF4-FFF2-40B4-BE49-F238E27FC236}">
                <a16:creationId xmlns:a16="http://schemas.microsoft.com/office/drawing/2014/main" id="{24C0A875-A189-6548-9161-8F61D7EFD828}"/>
              </a:ext>
            </a:extLst>
          </p:cNvPr>
          <p:cNvSpPr>
            <a:spLocks noGrp="1"/>
          </p:cNvSpPr>
          <p:nvPr>
            <p:ph type="title"/>
          </p:nvPr>
        </p:nvSpPr>
        <p:spPr>
          <a:xfrm>
            <a:off x="1950109" y="-135755"/>
            <a:ext cx="11360700" cy="253543"/>
          </a:xfrm>
        </p:spPr>
        <p:txBody>
          <a:bodyPr/>
          <a:lstStyle/>
          <a:p>
            <a:r>
              <a:rPr lang="en-US" dirty="0"/>
              <a:t>Fairness-aware Model Selection</a:t>
            </a:r>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b="1" dirty="0">
                <a:solidFill>
                  <a:srgbClr val="FFC000"/>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3082812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Update assignment – update/fix issues pointed out this week and earlier</a:t>
            </a:r>
          </a:p>
          <a:p>
            <a:r>
              <a:rPr lang="en-US" dirty="0"/>
              <a:t>Readings for Tuesday: causality and field validation</a:t>
            </a: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2800" b="1" dirty="0">
                <a:solidFill>
                  <a:srgbClr val="FF0000"/>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b="1" dirty="0">
                <a:solidFill>
                  <a:schemeClr val="accent1">
                    <a:lumMod val="75000"/>
                  </a:schemeClr>
                </a:solidFill>
              </a:rPr>
              <a:t>Post-Processing: Post-hoc adjustments to de-bias model scores</a:t>
            </a:r>
          </a:p>
        </p:txBody>
      </p:sp>
    </p:spTree>
    <p:extLst>
      <p:ext uri="{BB962C8B-B14F-4D97-AF65-F5344CB8AC3E}">
        <p14:creationId xmlns:p14="http://schemas.microsoft.com/office/powerpoint/2010/main" val="4074718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working on with your team this week (and next week)</a:t>
            </a:r>
          </a:p>
          <a:p>
            <a:pPr lvl="1"/>
            <a:r>
              <a:rPr lang="en-US" dirty="0"/>
              <a:t>Finalize model selection (based on model performance and bias analysis)</a:t>
            </a:r>
          </a:p>
          <a:p>
            <a:pPr lvl="1"/>
            <a:r>
              <a:rPr lang="en-US" dirty="0"/>
              <a:t>Review entire pipeline – sanity checks and completeness (features, grid, etc.)</a:t>
            </a:r>
          </a:p>
          <a:p>
            <a:pPr lvl="1"/>
            <a:r>
              <a:rPr lang="en-US" dirty="0"/>
              <a:t>Review what’s needed for final presentation and report</a:t>
            </a:r>
            <a:br>
              <a:rPr lang="en-US" dirty="0"/>
            </a:br>
            <a:endParaRPr lang="en-US" dirty="0"/>
          </a:p>
        </p:txBody>
      </p:sp>
    </p:spTree>
    <p:extLst>
      <p:ext uri="{BB962C8B-B14F-4D97-AF65-F5344CB8AC3E}">
        <p14:creationId xmlns:p14="http://schemas.microsoft.com/office/powerpoint/2010/main" val="67024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2196878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730267389"/>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807360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 we’ve created</a:t>
            </a:r>
          </a:p>
        </p:txBody>
      </p:sp>
      <p:sp>
        <p:nvSpPr>
          <p:cNvPr id="4" name="Content Placeholder 3"/>
          <p:cNvSpPr>
            <a:spLocks noGrp="1"/>
          </p:cNvSpPr>
          <p:nvPr>
            <p:ph type="body" idx="1"/>
          </p:nvPr>
        </p:nvSpPr>
        <p:spPr/>
        <p:txBody>
          <a:bodyPr/>
          <a:lstStyle/>
          <a:p>
            <a:pPr lvl="1"/>
            <a:r>
              <a:rPr lang="en-US" dirty="0">
                <a:hlinkClick r:id="rId2"/>
              </a:rPr>
              <a:t>Bias and Fairness in ML tutorial</a:t>
            </a:r>
            <a:endParaRPr lang="en-US" dirty="0"/>
          </a:p>
          <a:p>
            <a:pPr lvl="1"/>
            <a:r>
              <a:rPr lang="en-US" dirty="0">
                <a:hlinkClick r:id="rId3"/>
              </a:rPr>
              <a:t>Fairness Tree</a:t>
            </a:r>
            <a:endParaRPr lang="en-US" dirty="0"/>
          </a:p>
          <a:p>
            <a:pPr lvl="1"/>
            <a:r>
              <a:rPr lang="en-US" dirty="0"/>
              <a:t>Aequitas: Bias Audit Tool [</a:t>
            </a:r>
            <a:r>
              <a:rPr lang="en-US" dirty="0">
                <a:hlinkClick r:id="rId3"/>
              </a:rPr>
              <a:t>description</a:t>
            </a:r>
            <a:r>
              <a:rPr lang="en-US" dirty="0"/>
              <a:t>] [</a:t>
            </a:r>
            <a:r>
              <a:rPr lang="en-US" dirty="0">
                <a:hlinkClick r:id="rId4"/>
              </a:rPr>
              <a:t>code</a:t>
            </a:r>
            <a:r>
              <a:rPr lang="en-US" dirty="0"/>
              <a:t>]</a:t>
            </a:r>
          </a:p>
          <a:p>
            <a:pPr lvl="1"/>
            <a:r>
              <a:rPr lang="en-US" dirty="0">
                <a:hlinkClick r:id="rId5"/>
              </a:rPr>
              <a:t>Bias in ML Book Chapter</a:t>
            </a:r>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19956980"/>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23657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2194</TotalTime>
  <Words>1633</Words>
  <Application>Microsoft Macintosh PowerPoint</Application>
  <PresentationFormat>Widescreen</PresentationFormat>
  <Paragraphs>363</Paragraphs>
  <Slides>62</Slides>
  <Notes>18</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Century Gothic</vt:lpstr>
      <vt:lpstr>Lato</vt:lpstr>
      <vt:lpstr>Simple Light</vt:lpstr>
      <vt:lpstr>PowerPoint Presentation</vt:lpstr>
      <vt:lpstr>PowerPoint Presentation</vt:lpstr>
      <vt:lpstr>Reminders</vt:lpstr>
      <vt:lpstr>Plan for the week</vt:lpstr>
      <vt:lpstr>PowerPoint Presentation</vt:lpstr>
      <vt:lpstr>PowerPoint Presentation</vt:lpstr>
      <vt:lpstr>PowerPoint Presentation</vt:lpstr>
      <vt:lpstr>Many Bias Measures: How do we select what we care about?</vt:lpstr>
      <vt:lpstr>Translating policy goals to fairness metrics</vt:lpstr>
      <vt:lpstr>PowerPoint Presentation</vt:lpstr>
      <vt:lpstr>Bias Audit Flow</vt:lpstr>
      <vt:lpstr>Bias Audit</vt:lpstr>
      <vt:lpstr>Auditing COMPAS Disparities</vt:lpstr>
      <vt:lpstr>Auditing COMPAS Disparities</vt:lpstr>
      <vt:lpstr>Child Welfare Case Study</vt:lpstr>
      <vt:lpstr>Child Welfare Case Study</vt:lpstr>
      <vt:lpstr>Child Welfare Case Study</vt:lpstr>
      <vt:lpstr>PowerPoint Presentation</vt:lpstr>
      <vt:lpstr>PowerPoint Presentation</vt:lpstr>
      <vt:lpstr>Improving Fairness of Models</vt:lpstr>
      <vt:lpstr>Fairness-aware Model Selection</vt:lpstr>
      <vt:lpstr>Fairness-aware Model Selection</vt:lpstr>
      <vt:lpstr>Fairness-aware Model Selection</vt:lpstr>
      <vt:lpstr>Improving Fairness of Models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Improving Fairness of Models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Fairness of Models</vt:lpstr>
      <vt:lpstr>PowerPoint Presentation</vt:lpstr>
      <vt:lpstr>Data and AI Ethics Issues</vt:lpstr>
      <vt:lpstr>Summary</vt:lpstr>
      <vt:lpstr>Readings</vt:lpstr>
      <vt:lpstr>Useful resources we’ve created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62</cp:revision>
  <dcterms:created xsi:type="dcterms:W3CDTF">2020-01-14T19:43:43Z</dcterms:created>
  <dcterms:modified xsi:type="dcterms:W3CDTF">2020-11-23T21:43:21Z</dcterms:modified>
</cp:coreProperties>
</file>